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2"/>
  </p:notesMasterIdLst>
  <p:sldIdLst>
    <p:sldId id="4070" r:id="rId2"/>
    <p:sldId id="4184" r:id="rId3"/>
    <p:sldId id="4159" r:id="rId4"/>
    <p:sldId id="4229" r:id="rId5"/>
    <p:sldId id="4255" r:id="rId6"/>
    <p:sldId id="4253" r:id="rId7"/>
    <p:sldId id="4256" r:id="rId8"/>
    <p:sldId id="4257" r:id="rId9"/>
    <p:sldId id="4258" r:id="rId10"/>
    <p:sldId id="4259" r:id="rId1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7654" userDrawn="1">
          <p15:clr>
            <a:srgbClr val="A4A3A4"/>
          </p15:clr>
        </p15:guide>
        <p15:guide id="55" userDrawn="1">
          <p15:clr>
            <a:srgbClr val="A4A3A4"/>
          </p15:clr>
        </p15:guide>
        <p15:guide id="56" orient="horz" pos="43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2F2F2"/>
    <a:srgbClr val="CFCFCF"/>
    <a:srgbClr val="EFF1F8"/>
    <a:srgbClr val="373737"/>
    <a:srgbClr val="445469"/>
    <a:srgbClr val="000000"/>
    <a:srgbClr val="5A5A66"/>
    <a:srgbClr val="626162"/>
    <a:srgbClr val="C4D4E2"/>
    <a:srgbClr val="6255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9" autoAdjust="0"/>
    <p:restoredTop sz="95636" autoAdjust="0"/>
  </p:normalViewPr>
  <p:slideViewPr>
    <p:cSldViewPr snapToGrid="0" snapToObjects="1">
      <p:cViewPr varScale="1">
        <p:scale>
          <a:sx n="56" d="100"/>
          <a:sy n="56" d="100"/>
        </p:scale>
        <p:origin x="704" y="184"/>
      </p:cViewPr>
      <p:guideLst>
        <p:guide pos="7654"/>
        <p:guide/>
        <p:guide orient="horz" pos="4320"/>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10/20/19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55152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83531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03758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57596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76849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3AF8D21A-6CCE-CD43-8AE8-35782B027FA3}"/>
              </a:ext>
            </a:extLst>
          </p:cNvPr>
          <p:cNvSpPr>
            <a:spLocks noGrp="1"/>
          </p:cNvSpPr>
          <p:nvPr>
            <p:ph type="pic" sz="quarter" idx="14"/>
          </p:nvPr>
        </p:nvSpPr>
        <p:spPr>
          <a:xfrm>
            <a:off x="-276644" y="-261256"/>
            <a:ext cx="24930938" cy="1423851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1269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bg2"/>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3AF8D21A-6CCE-CD43-8AE8-35782B027FA3}"/>
              </a:ext>
            </a:extLst>
          </p:cNvPr>
          <p:cNvSpPr>
            <a:spLocks noGrp="1"/>
          </p:cNvSpPr>
          <p:nvPr>
            <p:ph type="pic" sz="quarter" idx="14"/>
          </p:nvPr>
        </p:nvSpPr>
        <p:spPr>
          <a:xfrm>
            <a:off x="8174494" y="3494314"/>
            <a:ext cx="8028662" cy="907868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4299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bg>
      <p:bgPr>
        <a:solidFill>
          <a:schemeClr val="bg2"/>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3AF8D21A-6CCE-CD43-8AE8-35782B027FA3}"/>
              </a:ext>
            </a:extLst>
          </p:cNvPr>
          <p:cNvSpPr>
            <a:spLocks noGrp="1"/>
          </p:cNvSpPr>
          <p:nvPr>
            <p:ph type="pic" sz="quarter" idx="15"/>
          </p:nvPr>
        </p:nvSpPr>
        <p:spPr>
          <a:xfrm>
            <a:off x="14325600" y="7602389"/>
            <a:ext cx="8680705" cy="6113611"/>
          </a:xfrm>
          <a:prstGeom prst="rect">
            <a:avLst/>
          </a:prstGeom>
          <a:solidFill>
            <a:schemeClr val="bg1">
              <a:lumMod val="95000"/>
            </a:schemeClr>
          </a:solidFill>
        </p:spPr>
        <p:txBody>
          <a:bodyPr>
            <a:normAutofit/>
          </a:bodyPr>
          <a:lstStyle>
            <a:lvl1pPr>
              <a:defRPr sz="2101"/>
            </a:lvl1pPr>
          </a:lstStyle>
          <a:p>
            <a:endParaRPr lang="en-US"/>
          </a:p>
        </p:txBody>
      </p:sp>
      <p:sp>
        <p:nvSpPr>
          <p:cNvPr id="2" name="Picture Placeholder 8">
            <a:extLst>
              <a:ext uri="{FF2B5EF4-FFF2-40B4-BE49-F238E27FC236}">
                <a16:creationId xmlns:a16="http://schemas.microsoft.com/office/drawing/2014/main" id="{3AF8D21A-6CCE-CD43-8AE8-35782B027FA3}"/>
              </a:ext>
            </a:extLst>
          </p:cNvPr>
          <p:cNvSpPr>
            <a:spLocks noGrp="1"/>
          </p:cNvSpPr>
          <p:nvPr>
            <p:ph type="pic" sz="quarter" idx="14"/>
          </p:nvPr>
        </p:nvSpPr>
        <p:spPr>
          <a:xfrm>
            <a:off x="1400493" y="-1"/>
            <a:ext cx="11231774" cy="10177611"/>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11477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bg>
      <p:bgPr>
        <a:solidFill>
          <a:schemeClr val="bg2"/>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AF8D21A-6CCE-CD43-8AE8-35782B027FA3}"/>
              </a:ext>
            </a:extLst>
          </p:cNvPr>
          <p:cNvSpPr>
            <a:spLocks noGrp="1"/>
          </p:cNvSpPr>
          <p:nvPr>
            <p:ph type="pic" sz="quarter" idx="16"/>
          </p:nvPr>
        </p:nvSpPr>
        <p:spPr>
          <a:xfrm>
            <a:off x="13648688" y="7510357"/>
            <a:ext cx="4246017" cy="4144706"/>
          </a:xfrm>
          <a:prstGeom prst="rect">
            <a:avLst/>
          </a:prstGeom>
          <a:solidFill>
            <a:schemeClr val="bg1">
              <a:lumMod val="95000"/>
            </a:schemeClr>
          </a:solidFill>
        </p:spPr>
        <p:txBody>
          <a:bodyPr>
            <a:normAutofit/>
          </a:bodyPr>
          <a:lstStyle>
            <a:lvl1pPr>
              <a:defRPr sz="2101"/>
            </a:lvl1pPr>
          </a:lstStyle>
          <a:p>
            <a:endParaRPr lang="en-US"/>
          </a:p>
        </p:txBody>
      </p:sp>
      <p:sp>
        <p:nvSpPr>
          <p:cNvPr id="9" name="Picture Placeholder 8">
            <a:extLst>
              <a:ext uri="{FF2B5EF4-FFF2-40B4-BE49-F238E27FC236}">
                <a16:creationId xmlns:a16="http://schemas.microsoft.com/office/drawing/2014/main" id="{3AF8D21A-6CCE-CD43-8AE8-35782B027FA3}"/>
              </a:ext>
            </a:extLst>
          </p:cNvPr>
          <p:cNvSpPr>
            <a:spLocks noGrp="1"/>
          </p:cNvSpPr>
          <p:nvPr>
            <p:ph type="pic" sz="quarter" idx="17"/>
          </p:nvPr>
        </p:nvSpPr>
        <p:spPr>
          <a:xfrm>
            <a:off x="9094661" y="7510357"/>
            <a:ext cx="4246017" cy="4144706"/>
          </a:xfrm>
          <a:prstGeom prst="rect">
            <a:avLst/>
          </a:prstGeom>
          <a:solidFill>
            <a:schemeClr val="bg1">
              <a:lumMod val="95000"/>
            </a:schemeClr>
          </a:solidFill>
        </p:spPr>
        <p:txBody>
          <a:bodyPr>
            <a:normAutofit/>
          </a:bodyPr>
          <a:lstStyle>
            <a:lvl1pPr>
              <a:defRPr sz="2101"/>
            </a:lvl1pPr>
          </a:lstStyle>
          <a:p>
            <a:endParaRPr lang="en-US"/>
          </a:p>
        </p:txBody>
      </p:sp>
      <p:sp>
        <p:nvSpPr>
          <p:cNvPr id="5" name="Picture Placeholder 8">
            <a:extLst>
              <a:ext uri="{FF2B5EF4-FFF2-40B4-BE49-F238E27FC236}">
                <a16:creationId xmlns:a16="http://schemas.microsoft.com/office/drawing/2014/main" id="{3AF8D21A-6CCE-CD43-8AE8-35782B027FA3}"/>
              </a:ext>
            </a:extLst>
          </p:cNvPr>
          <p:cNvSpPr>
            <a:spLocks noGrp="1"/>
          </p:cNvSpPr>
          <p:nvPr>
            <p:ph type="pic" sz="quarter" idx="15"/>
          </p:nvPr>
        </p:nvSpPr>
        <p:spPr>
          <a:xfrm>
            <a:off x="18202715" y="7510358"/>
            <a:ext cx="4246017" cy="414470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606988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bg>
      <p:bgPr>
        <a:solidFill>
          <a:schemeClr val="bg2"/>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3AF8D21A-6CCE-CD43-8AE8-35782B027FA3}"/>
              </a:ext>
            </a:extLst>
          </p:cNvPr>
          <p:cNvSpPr>
            <a:spLocks noGrp="1"/>
          </p:cNvSpPr>
          <p:nvPr>
            <p:ph type="pic" sz="quarter" idx="15"/>
          </p:nvPr>
        </p:nvSpPr>
        <p:spPr>
          <a:xfrm>
            <a:off x="13569565" y="2331775"/>
            <a:ext cx="13876599" cy="8707791"/>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801534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10/20/19</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494315" y="610541"/>
            <a:ext cx="924796" cy="492406"/>
          </a:xfrm>
          <a:prstGeom prst="rect">
            <a:avLst/>
          </a:prstGeom>
          <a:noFill/>
        </p:spPr>
        <p:txBody>
          <a:bodyPr wrap="square" lIns="182843" tIns="91422" rIns="182843" bIns="91422" rtlCol="0">
            <a:spAutoFit/>
          </a:bodyPr>
          <a:lstStyle/>
          <a:p>
            <a:pPr algn="ctr"/>
            <a:fld id="{260E2A6B-A809-4840-BF14-8648BC0BDF87}" type="slidenum">
              <a:rPr lang="id-ID" sz="2000" b="0" i="0" smtClean="0">
                <a:solidFill>
                  <a:schemeClr val="bg1"/>
                </a:solidFill>
                <a:latin typeface="Roboto" panose="02000000000000000000" pitchFamily="2" charset="0"/>
                <a:ea typeface="Roboto" panose="02000000000000000000" pitchFamily="2" charset="0"/>
                <a:cs typeface="Montserrat" charset="0"/>
              </a:rPr>
              <a:pPr algn="ctr"/>
              <a:t>‹#›</a:t>
            </a:fld>
            <a:r>
              <a:rPr lang="id-ID" sz="2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imagen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61" b="7161"/>
          <a:stretch>
            <a:fillRect/>
          </a:stretch>
        </p:blipFill>
        <p:spPr/>
      </p:pic>
      <p:sp>
        <p:nvSpPr>
          <p:cNvPr id="13" name="Rectangle 12">
            <a:extLst>
              <a:ext uri="{FF2B5EF4-FFF2-40B4-BE49-F238E27FC236}">
                <a16:creationId xmlns:a16="http://schemas.microsoft.com/office/drawing/2014/main" id="{D5A495C3-0FB4-F64C-9124-A9D15448DA5F}"/>
              </a:ext>
            </a:extLst>
          </p:cNvPr>
          <p:cNvSpPr/>
          <p:nvPr/>
        </p:nvSpPr>
        <p:spPr>
          <a:xfrm>
            <a:off x="0" y="0"/>
            <a:ext cx="24377648" cy="13716000"/>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 name="Group 4">
            <a:extLst>
              <a:ext uri="{FF2B5EF4-FFF2-40B4-BE49-F238E27FC236}">
                <a16:creationId xmlns:a16="http://schemas.microsoft.com/office/drawing/2014/main" id="{48E5674E-0353-DC4A-B9B5-28FBEC95099A}"/>
              </a:ext>
            </a:extLst>
          </p:cNvPr>
          <p:cNvGrpSpPr/>
          <p:nvPr/>
        </p:nvGrpSpPr>
        <p:grpSpPr>
          <a:xfrm>
            <a:off x="2641398" y="5608093"/>
            <a:ext cx="20954326" cy="2133148"/>
            <a:chOff x="2641400" y="5302402"/>
            <a:chExt cx="20954326" cy="2133148"/>
          </a:xfrm>
        </p:grpSpPr>
        <p:sp>
          <p:nvSpPr>
            <p:cNvPr id="12" name="TextBox 11">
              <a:extLst>
                <a:ext uri="{FF2B5EF4-FFF2-40B4-BE49-F238E27FC236}">
                  <a16:creationId xmlns:a16="http://schemas.microsoft.com/office/drawing/2014/main" id="{BB66FA5F-16B3-494F-ADDC-573C4D831920}"/>
                </a:ext>
              </a:extLst>
            </p:cNvPr>
            <p:cNvSpPr txBox="1"/>
            <p:nvPr/>
          </p:nvSpPr>
          <p:spPr>
            <a:xfrm>
              <a:off x="2641400" y="5302402"/>
              <a:ext cx="16602564" cy="1631216"/>
            </a:xfrm>
            <a:prstGeom prst="rect">
              <a:avLst/>
            </a:prstGeom>
            <a:noFill/>
          </p:spPr>
          <p:txBody>
            <a:bodyPr wrap="square" rtlCol="0">
              <a:spAutoFit/>
            </a:bodyPr>
            <a:lstStyle/>
            <a:p>
              <a:r>
                <a:rPr lang="en-US" sz="10000" b="1" spc="3000" dirty="0">
                  <a:solidFill>
                    <a:schemeClr val="bg1"/>
                  </a:solidFill>
                  <a:latin typeface="Nexa Bold" panose="02000000000000000000" pitchFamily="2" charset="0"/>
                  <a:ea typeface="Montserrat" charset="0"/>
                  <a:cs typeface="Montserrat" charset="0"/>
                </a:rPr>
                <a:t>FIFTH</a:t>
              </a:r>
              <a:r>
                <a:rPr lang="en-US" sz="10000" spc="3000" dirty="0">
                  <a:solidFill>
                    <a:schemeClr val="bg1"/>
                  </a:solidFill>
                  <a:latin typeface="Nexa Light" panose="02000000000000000000" pitchFamily="2" charset="0"/>
                  <a:ea typeface="Montserrat" charset="0"/>
                  <a:cs typeface="Montserrat" charset="0"/>
                </a:rPr>
                <a:t>STRATEGY</a:t>
              </a:r>
            </a:p>
          </p:txBody>
        </p:sp>
        <p:sp>
          <p:nvSpPr>
            <p:cNvPr id="14" name="TextBox 13">
              <a:extLst>
                <a:ext uri="{FF2B5EF4-FFF2-40B4-BE49-F238E27FC236}">
                  <a16:creationId xmlns:a16="http://schemas.microsoft.com/office/drawing/2014/main" id="{37AA44C2-57D1-8940-899A-6A41F20F524D}"/>
                </a:ext>
              </a:extLst>
            </p:cNvPr>
            <p:cNvSpPr txBox="1"/>
            <p:nvPr/>
          </p:nvSpPr>
          <p:spPr>
            <a:xfrm>
              <a:off x="2664550" y="6933618"/>
              <a:ext cx="7089052" cy="501932"/>
            </a:xfrm>
            <a:prstGeom prst="rect">
              <a:avLst/>
            </a:prstGeom>
            <a:noFill/>
          </p:spPr>
          <p:txBody>
            <a:bodyPr wrap="square" rtlCol="0">
              <a:spAutoFit/>
            </a:bodyPr>
            <a:lstStyle/>
            <a:p>
              <a:pPr>
                <a:lnSpc>
                  <a:spcPct val="150000"/>
                </a:lnSpc>
              </a:pPr>
              <a:r>
                <a:rPr lang="en-US" sz="2000" spc="1200" dirty="0">
                  <a:solidFill>
                    <a:schemeClr val="bg1"/>
                  </a:solidFill>
                  <a:latin typeface="Montserrat" charset="0"/>
                  <a:ea typeface="Montserrat" charset="0"/>
                  <a:cs typeface="Montserrat" charset="0"/>
                </a:rPr>
                <a:t>ISTHISAVALIDTEAMNAME?</a:t>
              </a:r>
            </a:p>
          </p:txBody>
        </p:sp>
        <p:cxnSp>
          <p:nvCxnSpPr>
            <p:cNvPr id="9" name="Straight Connector 8">
              <a:extLst>
                <a:ext uri="{FF2B5EF4-FFF2-40B4-BE49-F238E27FC236}">
                  <a16:creationId xmlns:a16="http://schemas.microsoft.com/office/drawing/2014/main" id="{2844EDB3-03C0-564C-AFE2-A1DD5C3E4112}"/>
                </a:ext>
              </a:extLst>
            </p:cNvPr>
            <p:cNvCxnSpPr>
              <a:cxnSpLocks/>
            </p:cNvCxnSpPr>
            <p:nvPr/>
          </p:nvCxnSpPr>
          <p:spPr>
            <a:xfrm flipH="1">
              <a:off x="9753602" y="7215580"/>
              <a:ext cx="13842124"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1A57A2F8-CDEF-CD46-ACE7-D680425878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63524" y="609600"/>
            <a:ext cx="3632200" cy="1066800"/>
          </a:xfrm>
          <a:prstGeom prst="rect">
            <a:avLst/>
          </a:prstGeom>
        </p:spPr>
      </p:pic>
    </p:spTree>
    <p:extLst>
      <p:ext uri="{BB962C8B-B14F-4D97-AF65-F5344CB8AC3E}">
        <p14:creationId xmlns:p14="http://schemas.microsoft.com/office/powerpoint/2010/main" val="1171174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imagen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61" b="7161"/>
          <a:stretch>
            <a:fillRect/>
          </a:stretch>
        </p:blipFill>
        <p:spPr/>
      </p:pic>
      <p:sp>
        <p:nvSpPr>
          <p:cNvPr id="13" name="Rectangle 12">
            <a:extLst>
              <a:ext uri="{FF2B5EF4-FFF2-40B4-BE49-F238E27FC236}">
                <a16:creationId xmlns:a16="http://schemas.microsoft.com/office/drawing/2014/main" id="{D5A495C3-0FB4-F64C-9124-A9D15448DA5F}"/>
              </a:ext>
            </a:extLst>
          </p:cNvPr>
          <p:cNvSpPr/>
          <p:nvPr/>
        </p:nvSpPr>
        <p:spPr>
          <a:xfrm>
            <a:off x="0" y="0"/>
            <a:ext cx="24377648" cy="13716000"/>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 name="Group 4">
            <a:extLst>
              <a:ext uri="{FF2B5EF4-FFF2-40B4-BE49-F238E27FC236}">
                <a16:creationId xmlns:a16="http://schemas.microsoft.com/office/drawing/2014/main" id="{48E5674E-0353-DC4A-B9B5-28FBEC95099A}"/>
              </a:ext>
            </a:extLst>
          </p:cNvPr>
          <p:cNvGrpSpPr/>
          <p:nvPr/>
        </p:nvGrpSpPr>
        <p:grpSpPr>
          <a:xfrm>
            <a:off x="1844040" y="1003744"/>
            <a:ext cx="13842124" cy="11708512"/>
            <a:chOff x="1844042" y="698053"/>
            <a:chExt cx="13842124" cy="11708512"/>
          </a:xfrm>
        </p:grpSpPr>
        <p:sp>
          <p:nvSpPr>
            <p:cNvPr id="12" name="TextBox 11">
              <a:extLst>
                <a:ext uri="{FF2B5EF4-FFF2-40B4-BE49-F238E27FC236}">
                  <a16:creationId xmlns:a16="http://schemas.microsoft.com/office/drawing/2014/main" id="{BB66FA5F-16B3-494F-ADDC-573C4D831920}"/>
                </a:ext>
              </a:extLst>
            </p:cNvPr>
            <p:cNvSpPr txBox="1"/>
            <p:nvPr/>
          </p:nvSpPr>
          <p:spPr>
            <a:xfrm>
              <a:off x="1844042" y="698053"/>
              <a:ext cx="12309042" cy="1631216"/>
            </a:xfrm>
            <a:prstGeom prst="rect">
              <a:avLst/>
            </a:prstGeom>
            <a:noFill/>
          </p:spPr>
          <p:txBody>
            <a:bodyPr wrap="square" rtlCol="0">
              <a:spAutoFit/>
            </a:bodyPr>
            <a:lstStyle/>
            <a:p>
              <a:r>
                <a:rPr lang="en-US" sz="10000" b="1" spc="3000" dirty="0">
                  <a:solidFill>
                    <a:schemeClr val="bg1"/>
                  </a:solidFill>
                  <a:latin typeface="Nexa Bold" panose="02000000000000000000" pitchFamily="2" charset="0"/>
                  <a:ea typeface="Montserrat" charset="0"/>
                  <a:cs typeface="Montserrat" charset="0"/>
                </a:rPr>
                <a:t>THANK YOU</a:t>
              </a:r>
              <a:endParaRPr lang="en-US" sz="10000" spc="3000" dirty="0">
                <a:solidFill>
                  <a:schemeClr val="bg1"/>
                </a:solidFill>
                <a:latin typeface="Nexa Light" panose="02000000000000000000" pitchFamily="2" charset="0"/>
                <a:ea typeface="Montserrat" charset="0"/>
                <a:cs typeface="Montserrat" charset="0"/>
              </a:endParaRPr>
            </a:p>
          </p:txBody>
        </p:sp>
        <p:sp>
          <p:nvSpPr>
            <p:cNvPr id="14" name="TextBox 13">
              <a:extLst>
                <a:ext uri="{FF2B5EF4-FFF2-40B4-BE49-F238E27FC236}">
                  <a16:creationId xmlns:a16="http://schemas.microsoft.com/office/drawing/2014/main" id="{37AA44C2-57D1-8940-899A-6A41F20F524D}"/>
                </a:ext>
              </a:extLst>
            </p:cNvPr>
            <p:cNvSpPr txBox="1"/>
            <p:nvPr/>
          </p:nvSpPr>
          <p:spPr>
            <a:xfrm>
              <a:off x="1844042" y="11007271"/>
              <a:ext cx="9197340" cy="1399294"/>
            </a:xfrm>
            <a:prstGeom prst="rect">
              <a:avLst/>
            </a:prstGeom>
            <a:noFill/>
          </p:spPr>
          <p:txBody>
            <a:bodyPr wrap="square" rtlCol="0">
              <a:spAutoFit/>
            </a:bodyPr>
            <a:lstStyle/>
            <a:p>
              <a:pPr>
                <a:lnSpc>
                  <a:spcPct val="150000"/>
                </a:lnSpc>
              </a:pPr>
              <a:r>
                <a:rPr lang="en-US" sz="3000" spc="1200" dirty="0">
                  <a:solidFill>
                    <a:schemeClr val="bg1"/>
                  </a:solidFill>
                  <a:latin typeface="Montserrat" charset="0"/>
                  <a:ea typeface="Montserrat" charset="0"/>
                  <a:cs typeface="Montserrat" charset="0"/>
                </a:rPr>
                <a:t>BY ISTHISAVALIDTEAMNAME?</a:t>
              </a:r>
            </a:p>
          </p:txBody>
        </p:sp>
        <p:cxnSp>
          <p:nvCxnSpPr>
            <p:cNvPr id="9" name="Straight Connector 8">
              <a:extLst>
                <a:ext uri="{FF2B5EF4-FFF2-40B4-BE49-F238E27FC236}">
                  <a16:creationId xmlns:a16="http://schemas.microsoft.com/office/drawing/2014/main" id="{2844EDB3-03C0-564C-AFE2-A1DD5C3E4112}"/>
                </a:ext>
              </a:extLst>
            </p:cNvPr>
            <p:cNvCxnSpPr>
              <a:cxnSpLocks/>
            </p:cNvCxnSpPr>
            <p:nvPr/>
          </p:nvCxnSpPr>
          <p:spPr>
            <a:xfrm flipH="1">
              <a:off x="1844042" y="2590525"/>
              <a:ext cx="13842124"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3DE39AE1-44E9-DF46-9330-EE259BD482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4040" y="4558378"/>
            <a:ext cx="12720014" cy="5899137"/>
          </a:xfrm>
          <a:prstGeom prst="rect">
            <a:avLst/>
          </a:prstGeom>
        </p:spPr>
      </p:pic>
    </p:spTree>
    <p:extLst>
      <p:ext uri="{BB962C8B-B14F-4D97-AF65-F5344CB8AC3E}">
        <p14:creationId xmlns:p14="http://schemas.microsoft.com/office/powerpoint/2010/main" val="83989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7812E2-059D-CC42-B2CE-9CC65BC4B80B}"/>
              </a:ext>
            </a:extLst>
          </p:cNvPr>
          <p:cNvGrpSpPr/>
          <p:nvPr/>
        </p:nvGrpSpPr>
        <p:grpSpPr>
          <a:xfrm>
            <a:off x="1300640" y="2152211"/>
            <a:ext cx="5282215" cy="2214464"/>
            <a:chOff x="7861505" y="65135"/>
            <a:chExt cx="5282215" cy="2214464"/>
          </a:xfrm>
        </p:grpSpPr>
        <p:sp>
          <p:nvSpPr>
            <p:cNvPr id="26" name="TextBox 25">
              <a:extLst>
                <a:ext uri="{FF2B5EF4-FFF2-40B4-BE49-F238E27FC236}">
                  <a16:creationId xmlns:a16="http://schemas.microsoft.com/office/drawing/2014/main" id="{6FC4561B-11EE-6F46-827F-41EB966FB184}"/>
                </a:ext>
              </a:extLst>
            </p:cNvPr>
            <p:cNvSpPr txBox="1"/>
            <p:nvPr/>
          </p:nvSpPr>
          <p:spPr>
            <a:xfrm>
              <a:off x="7861505" y="525273"/>
              <a:ext cx="5282215" cy="1754326"/>
            </a:xfrm>
            <a:prstGeom prst="rect">
              <a:avLst/>
            </a:prstGeom>
            <a:noFill/>
          </p:spPr>
          <p:txBody>
            <a:bodyPr wrap="square" rtlCol="0">
              <a:spAutoFit/>
            </a:bodyPr>
            <a:lstStyle/>
            <a:p>
              <a:r>
                <a:rPr lang="en-US" sz="5400" b="1" spc="600" dirty="0">
                  <a:solidFill>
                    <a:schemeClr val="tx2"/>
                  </a:solidFill>
                  <a:latin typeface="Montserrat" charset="0"/>
                  <a:ea typeface="Montserrat" charset="0"/>
                  <a:cs typeface="Montserrat" charset="0"/>
                </a:rPr>
                <a:t>BROKERS</a:t>
              </a:r>
            </a:p>
            <a:p>
              <a:endParaRPr lang="en-US" sz="5400" b="1" spc="600" dirty="0">
                <a:solidFill>
                  <a:schemeClr val="tx2"/>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0E17845E-F3C2-D747-911C-ABB4851FAA06}"/>
                </a:ext>
              </a:extLst>
            </p:cNvPr>
            <p:cNvSpPr txBox="1"/>
            <p:nvPr/>
          </p:nvSpPr>
          <p:spPr>
            <a:xfrm>
              <a:off x="7894162" y="65135"/>
              <a:ext cx="4256293" cy="584775"/>
            </a:xfrm>
            <a:prstGeom prst="rect">
              <a:avLst/>
            </a:prstGeom>
            <a:noFill/>
          </p:spPr>
          <p:txBody>
            <a:bodyPr wrap="none" rtlCol="0">
              <a:spAutoFit/>
            </a:bodyPr>
            <a:lstStyle/>
            <a:p>
              <a:r>
                <a:rPr lang="en-US" sz="1600" spc="1200" dirty="0">
                  <a:latin typeface="Montserrat" charset="0"/>
                  <a:ea typeface="Montserrat" charset="0"/>
                  <a:cs typeface="Montserrat" charset="0"/>
                </a:rPr>
                <a:t>PROBLEMS WITH </a:t>
              </a:r>
            </a:p>
            <a:p>
              <a:r>
                <a:rPr lang="en-US" sz="1600" spc="1200" dirty="0">
                  <a:latin typeface="Montserrat" charset="0"/>
                  <a:ea typeface="Montserrat" charset="0"/>
                  <a:cs typeface="Montserrat" charset="0"/>
                </a:rPr>
                <a:t>CURRENT SYSTEM</a:t>
              </a:r>
            </a:p>
          </p:txBody>
        </p:sp>
      </p:grpSp>
      <p:sp>
        <p:nvSpPr>
          <p:cNvPr id="47" name="TextBox 46">
            <a:extLst>
              <a:ext uri="{FF2B5EF4-FFF2-40B4-BE49-F238E27FC236}">
                <a16:creationId xmlns:a16="http://schemas.microsoft.com/office/drawing/2014/main" id="{CE02FD44-2812-D140-9CB7-AA17F9D47F93}"/>
              </a:ext>
            </a:extLst>
          </p:cNvPr>
          <p:cNvSpPr txBox="1"/>
          <p:nvPr/>
        </p:nvSpPr>
        <p:spPr>
          <a:xfrm>
            <a:off x="17172129" y="4207659"/>
            <a:ext cx="5819892" cy="5300682"/>
          </a:xfrm>
          <a:prstGeom prst="rect">
            <a:avLst/>
          </a:prstGeom>
          <a:noFill/>
        </p:spPr>
        <p:txBody>
          <a:bodyPr wrap="square" rtlCol="0">
            <a:spAutoFit/>
          </a:bodyPr>
          <a:lstStyle/>
          <a:p>
            <a:pPr>
              <a:lnSpc>
                <a:spcPts val="4080"/>
              </a:lnSpc>
            </a:pPr>
            <a:r>
              <a:rPr lang="en-IN" sz="3000" dirty="0">
                <a:latin typeface="Lato Light" panose="020F0502020204030203" pitchFamily="34" charset="0"/>
                <a:ea typeface="Lato Light" panose="020F0502020204030203" pitchFamily="34" charset="0"/>
                <a:cs typeface="Lato Light" panose="020F0502020204030203" pitchFamily="34" charset="0"/>
              </a:rPr>
              <a:t>We want to remove situations like where a investor incurs loss because of the broker's mistake, malpractices done by brokers, where we have to pay brokerage for every transaction even if it leads to loss because we believe that one should not suffer because of wrong doings of others.</a:t>
            </a:r>
            <a:endParaRPr lang="en-US" sz="3000" spc="300" dirty="0">
              <a:latin typeface="Lato Light" panose="020F0502020204030203" pitchFamily="34" charset="0"/>
              <a:ea typeface="Lato Light" panose="020F0502020204030203" pitchFamily="34" charset="0"/>
              <a:cs typeface="Lato Light" panose="020F0502020204030203" pitchFamily="34" charset="0"/>
            </a:endParaRPr>
          </a:p>
        </p:txBody>
      </p:sp>
      <p:cxnSp>
        <p:nvCxnSpPr>
          <p:cNvPr id="10" name="Straight Connector 9">
            <a:extLst>
              <a:ext uri="{FF2B5EF4-FFF2-40B4-BE49-F238E27FC236}">
                <a16:creationId xmlns:a16="http://schemas.microsoft.com/office/drawing/2014/main" id="{E386CCE9-2CBE-8A40-9A58-EBF4AC857538}"/>
              </a:ext>
            </a:extLst>
          </p:cNvPr>
          <p:cNvCxnSpPr>
            <a:cxnSpLocks/>
          </p:cNvCxnSpPr>
          <p:nvPr/>
        </p:nvCxnSpPr>
        <p:spPr>
          <a:xfrm flipV="1">
            <a:off x="1443025" y="11171241"/>
            <a:ext cx="0" cy="1053069"/>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048AA92-D42C-6944-B3A4-6D273673C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893" y="4352680"/>
            <a:ext cx="12249723" cy="8178387"/>
          </a:xfrm>
          <a:prstGeom prst="rect">
            <a:avLst/>
          </a:prstGeom>
        </p:spPr>
      </p:pic>
      <p:pic>
        <p:nvPicPr>
          <p:cNvPr id="17" name="Graphic 16">
            <a:extLst>
              <a:ext uri="{FF2B5EF4-FFF2-40B4-BE49-F238E27FC236}">
                <a16:creationId xmlns:a16="http://schemas.microsoft.com/office/drawing/2014/main" id="{9B929A5C-C73A-BC40-850F-2AA34CAF7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82421" y="1085411"/>
            <a:ext cx="609600" cy="1066800"/>
          </a:xfrm>
          <a:prstGeom prst="rect">
            <a:avLst/>
          </a:prstGeom>
        </p:spPr>
      </p:pic>
    </p:spTree>
    <p:extLst>
      <p:ext uri="{BB962C8B-B14F-4D97-AF65-F5344CB8AC3E}">
        <p14:creationId xmlns:p14="http://schemas.microsoft.com/office/powerpoint/2010/main" val="335428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FC4561B-11EE-6F46-827F-41EB966FB184}"/>
              </a:ext>
            </a:extLst>
          </p:cNvPr>
          <p:cNvSpPr txBox="1"/>
          <p:nvPr/>
        </p:nvSpPr>
        <p:spPr>
          <a:xfrm>
            <a:off x="14325600" y="1591951"/>
            <a:ext cx="6734536" cy="923330"/>
          </a:xfrm>
          <a:prstGeom prst="rect">
            <a:avLst/>
          </a:prstGeom>
          <a:noFill/>
        </p:spPr>
        <p:txBody>
          <a:bodyPr wrap="none" rtlCol="0">
            <a:spAutoFit/>
          </a:bodyPr>
          <a:lstStyle/>
          <a:p>
            <a:r>
              <a:rPr lang="en-US" sz="5400" b="1" spc="600" dirty="0">
                <a:solidFill>
                  <a:schemeClr val="tx2"/>
                </a:solidFill>
                <a:latin typeface="Montserrat" charset="0"/>
                <a:ea typeface="Montserrat" charset="0"/>
                <a:cs typeface="Montserrat" charset="0"/>
              </a:rPr>
              <a:t>OUR SOLUTION</a:t>
            </a:r>
          </a:p>
        </p:txBody>
      </p:sp>
      <p:sp>
        <p:nvSpPr>
          <p:cNvPr id="19" name="TextBox 18">
            <a:extLst>
              <a:ext uri="{FF2B5EF4-FFF2-40B4-BE49-F238E27FC236}">
                <a16:creationId xmlns:a16="http://schemas.microsoft.com/office/drawing/2014/main" id="{7580CEBE-2495-B941-9D76-99BEB4230E30}"/>
              </a:ext>
            </a:extLst>
          </p:cNvPr>
          <p:cNvSpPr txBox="1"/>
          <p:nvPr/>
        </p:nvSpPr>
        <p:spPr>
          <a:xfrm>
            <a:off x="14325600" y="3573948"/>
            <a:ext cx="6734536" cy="4258089"/>
          </a:xfrm>
          <a:prstGeom prst="rect">
            <a:avLst/>
          </a:prstGeom>
          <a:noFill/>
        </p:spPr>
        <p:txBody>
          <a:bodyPr wrap="square" rtlCol="0">
            <a:spAutoFit/>
          </a:bodyPr>
          <a:lstStyle/>
          <a:p>
            <a:pPr>
              <a:lnSpc>
                <a:spcPts val="4080"/>
              </a:lnSpc>
            </a:pPr>
            <a:r>
              <a:rPr lang="en-IN" sz="2800" dirty="0">
                <a:latin typeface="Lato Light" panose="020F0502020204030203" pitchFamily="34" charset="0"/>
                <a:ea typeface="Lato Light" panose="020F0502020204030203" pitchFamily="34" charset="0"/>
                <a:cs typeface="Lato Light" panose="020F0502020204030203" pitchFamily="34" charset="0"/>
              </a:rPr>
              <a:t>What we are envisioning is a web/mobile app that automates the process of investing in stocks. Basically we are planning to make a Auto Trader tool with the help of Machine learning and Artificial Intelligence that will automatically invest users money in stock market and deliver best returns/profits to users.</a:t>
            </a:r>
            <a:endParaRPr lang="en-US" sz="2800" spc="3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6" name="Graphic 5">
            <a:extLst>
              <a:ext uri="{FF2B5EF4-FFF2-40B4-BE49-F238E27FC236}">
                <a16:creationId xmlns:a16="http://schemas.microsoft.com/office/drawing/2014/main" id="{42F8A0CA-D099-D747-B74D-E82A8071B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0493" y="11625404"/>
            <a:ext cx="609600" cy="1066800"/>
          </a:xfrm>
          <a:prstGeom prst="rect">
            <a:avLst/>
          </a:prstGeom>
        </p:spPr>
      </p:pic>
      <p:pic>
        <p:nvPicPr>
          <p:cNvPr id="13" name="Picture Placeholder 12">
            <a:extLst>
              <a:ext uri="{FF2B5EF4-FFF2-40B4-BE49-F238E27FC236}">
                <a16:creationId xmlns:a16="http://schemas.microsoft.com/office/drawing/2014/main" id="{DB0A91B5-0DE2-E740-9BC8-B4EEA84B35E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3198" r="13198"/>
          <a:stretch>
            <a:fillRect/>
          </a:stretch>
        </p:blipFill>
        <p:spPr>
          <a:xfrm>
            <a:off x="1400493" y="-1"/>
            <a:ext cx="11231774" cy="10177611"/>
          </a:xfrm>
        </p:spPr>
      </p:pic>
    </p:spTree>
    <p:extLst>
      <p:ext uri="{BB962C8B-B14F-4D97-AF65-F5344CB8AC3E}">
        <p14:creationId xmlns:p14="http://schemas.microsoft.com/office/powerpoint/2010/main" val="173759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DF7BB1-F55C-E24A-92B2-0554C373936E}"/>
              </a:ext>
            </a:extLst>
          </p:cNvPr>
          <p:cNvSpPr/>
          <p:nvPr/>
        </p:nvSpPr>
        <p:spPr>
          <a:xfrm>
            <a:off x="0" y="1"/>
            <a:ext cx="2437765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173A90E-9D81-DB49-A50A-0ADF96D05600}"/>
              </a:ext>
            </a:extLst>
          </p:cNvPr>
          <p:cNvGrpSpPr/>
          <p:nvPr/>
        </p:nvGrpSpPr>
        <p:grpSpPr>
          <a:xfrm>
            <a:off x="1339938" y="8222968"/>
            <a:ext cx="8102448" cy="1383468"/>
            <a:chOff x="7861505" y="1407238"/>
            <a:chExt cx="8102448" cy="1383468"/>
          </a:xfrm>
        </p:grpSpPr>
        <p:sp>
          <p:nvSpPr>
            <p:cNvPr id="16" name="TextBox 15">
              <a:extLst>
                <a:ext uri="{FF2B5EF4-FFF2-40B4-BE49-F238E27FC236}">
                  <a16:creationId xmlns:a16="http://schemas.microsoft.com/office/drawing/2014/main" id="{AB336E82-7F75-9543-B705-A3EFF27973A1}"/>
                </a:ext>
              </a:extLst>
            </p:cNvPr>
            <p:cNvSpPr txBox="1"/>
            <p:nvPr/>
          </p:nvSpPr>
          <p:spPr>
            <a:xfrm>
              <a:off x="7861505" y="1867376"/>
              <a:ext cx="8102448" cy="923330"/>
            </a:xfrm>
            <a:prstGeom prst="rect">
              <a:avLst/>
            </a:prstGeom>
            <a:noFill/>
          </p:spPr>
          <p:txBody>
            <a:bodyPr wrap="square" rtlCol="0">
              <a:spAutoFit/>
            </a:bodyPr>
            <a:lstStyle/>
            <a:p>
              <a:r>
                <a:rPr lang="en-US" sz="5400" b="1" spc="600" dirty="0">
                  <a:solidFill>
                    <a:schemeClr val="tx2"/>
                  </a:solidFill>
                  <a:latin typeface="Montserrat" charset="0"/>
                  <a:ea typeface="Montserrat" charset="0"/>
                  <a:cs typeface="Montserrat" charset="0"/>
                </a:rPr>
                <a:t>LAPTOP PREVIEW</a:t>
              </a:r>
            </a:p>
          </p:txBody>
        </p:sp>
        <p:sp>
          <p:nvSpPr>
            <p:cNvPr id="17" name="TextBox 16">
              <a:extLst>
                <a:ext uri="{FF2B5EF4-FFF2-40B4-BE49-F238E27FC236}">
                  <a16:creationId xmlns:a16="http://schemas.microsoft.com/office/drawing/2014/main" id="{50A43DDB-64A4-AA48-A54F-88C7D48ED33D}"/>
                </a:ext>
              </a:extLst>
            </p:cNvPr>
            <p:cNvSpPr txBox="1"/>
            <p:nvPr/>
          </p:nvSpPr>
          <p:spPr>
            <a:xfrm>
              <a:off x="7898081" y="1407238"/>
              <a:ext cx="4084773" cy="338554"/>
            </a:xfrm>
            <a:prstGeom prst="rect">
              <a:avLst/>
            </a:prstGeom>
            <a:noFill/>
          </p:spPr>
          <p:txBody>
            <a:bodyPr wrap="none" rtlCol="0">
              <a:spAutoFit/>
            </a:bodyPr>
            <a:lstStyle/>
            <a:p>
              <a:r>
                <a:rPr lang="en-US" sz="1600" spc="1200" dirty="0">
                  <a:latin typeface="Montserrat" charset="0"/>
                  <a:ea typeface="Montserrat" charset="0"/>
                  <a:cs typeface="Montserrat" charset="0"/>
                </a:rPr>
                <a:t>DEMONSTRATION</a:t>
              </a:r>
            </a:p>
          </p:txBody>
        </p:sp>
      </p:grpSp>
      <p:sp>
        <p:nvSpPr>
          <p:cNvPr id="24" name="TextBox 23">
            <a:extLst>
              <a:ext uri="{FF2B5EF4-FFF2-40B4-BE49-F238E27FC236}">
                <a16:creationId xmlns:a16="http://schemas.microsoft.com/office/drawing/2014/main" id="{84D2D466-5AA5-DE4A-B45F-D0A350AE5A80}"/>
              </a:ext>
            </a:extLst>
          </p:cNvPr>
          <p:cNvSpPr txBox="1"/>
          <p:nvPr/>
        </p:nvSpPr>
        <p:spPr>
          <a:xfrm>
            <a:off x="1339938" y="11151091"/>
            <a:ext cx="7718060" cy="1088888"/>
          </a:xfrm>
          <a:prstGeom prst="rect">
            <a:avLst/>
          </a:prstGeom>
          <a:noFill/>
        </p:spPr>
        <p:txBody>
          <a:bodyPr wrap="square" rtlCol="0">
            <a:spAutoFit/>
          </a:bodyPr>
          <a:lstStyle/>
          <a:p>
            <a:pPr>
              <a:lnSpc>
                <a:spcPts val="4080"/>
              </a:lnSpc>
            </a:pPr>
            <a:r>
              <a:rPr lang="en-US" sz="2800" spc="300" dirty="0">
                <a:latin typeface="Lato Light" panose="020F0502020204030203" pitchFamily="34" charset="0"/>
                <a:ea typeface="Lato Light" panose="020F0502020204030203" pitchFamily="34" charset="0"/>
                <a:cs typeface="Lato Light" panose="020F0502020204030203" pitchFamily="34" charset="0"/>
              </a:rPr>
              <a:t>WEB APPLICATION FOLLOWS MINIMALISTIC AND FLAT DESIGN UI.`</a:t>
            </a:r>
          </a:p>
        </p:txBody>
      </p:sp>
      <p:pic>
        <p:nvPicPr>
          <p:cNvPr id="5" name="Picture 4">
            <a:extLst>
              <a:ext uri="{FF2B5EF4-FFF2-40B4-BE49-F238E27FC236}">
                <a16:creationId xmlns:a16="http://schemas.microsoft.com/office/drawing/2014/main" id="{65F66ACB-F352-694F-8FE9-883E210A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936" y="424543"/>
            <a:ext cx="21634633" cy="12866913"/>
          </a:xfrm>
          <a:prstGeom prst="rect">
            <a:avLst/>
          </a:prstGeom>
        </p:spPr>
      </p:pic>
      <p:pic>
        <p:nvPicPr>
          <p:cNvPr id="8" name="Graphic 7">
            <a:extLst>
              <a:ext uri="{FF2B5EF4-FFF2-40B4-BE49-F238E27FC236}">
                <a16:creationId xmlns:a16="http://schemas.microsoft.com/office/drawing/2014/main" id="{F8AB642E-9C89-D94C-8B00-03F8C2CF3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2304" y="703730"/>
            <a:ext cx="609600" cy="1066800"/>
          </a:xfrm>
          <a:prstGeom prst="rect">
            <a:avLst/>
          </a:prstGeom>
        </p:spPr>
      </p:pic>
    </p:spTree>
    <p:extLst>
      <p:ext uri="{BB962C8B-B14F-4D97-AF65-F5344CB8AC3E}">
        <p14:creationId xmlns:p14="http://schemas.microsoft.com/office/powerpoint/2010/main" val="93215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DDF7BB1-F55C-E24A-92B2-0554C373936E}"/>
              </a:ext>
            </a:extLst>
          </p:cNvPr>
          <p:cNvSpPr/>
          <p:nvPr/>
        </p:nvSpPr>
        <p:spPr>
          <a:xfrm>
            <a:off x="0" y="0"/>
            <a:ext cx="2437765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173A90E-9D81-DB49-A50A-0ADF96D05600}"/>
              </a:ext>
            </a:extLst>
          </p:cNvPr>
          <p:cNvGrpSpPr/>
          <p:nvPr/>
        </p:nvGrpSpPr>
        <p:grpSpPr>
          <a:xfrm>
            <a:off x="14947081" y="8222968"/>
            <a:ext cx="8256196" cy="2214464"/>
            <a:chOff x="7861505" y="1407238"/>
            <a:chExt cx="8256196" cy="2214464"/>
          </a:xfrm>
        </p:grpSpPr>
        <p:sp>
          <p:nvSpPr>
            <p:cNvPr id="16" name="TextBox 15">
              <a:extLst>
                <a:ext uri="{FF2B5EF4-FFF2-40B4-BE49-F238E27FC236}">
                  <a16:creationId xmlns:a16="http://schemas.microsoft.com/office/drawing/2014/main" id="{AB336E82-7F75-9543-B705-A3EFF27973A1}"/>
                </a:ext>
              </a:extLst>
            </p:cNvPr>
            <p:cNvSpPr txBox="1"/>
            <p:nvPr/>
          </p:nvSpPr>
          <p:spPr>
            <a:xfrm>
              <a:off x="7861505" y="1867376"/>
              <a:ext cx="8102448" cy="1754326"/>
            </a:xfrm>
            <a:prstGeom prst="rect">
              <a:avLst/>
            </a:prstGeom>
            <a:noFill/>
          </p:spPr>
          <p:txBody>
            <a:bodyPr wrap="square" rtlCol="0">
              <a:spAutoFit/>
            </a:bodyPr>
            <a:lstStyle/>
            <a:p>
              <a:pPr algn="r"/>
              <a:r>
                <a:rPr lang="en-US" sz="5400" b="1" spc="600" dirty="0">
                  <a:solidFill>
                    <a:schemeClr val="tx2"/>
                  </a:solidFill>
                  <a:latin typeface="Montserrat" charset="0"/>
                  <a:ea typeface="Montserrat" charset="0"/>
                  <a:cs typeface="Montserrat" charset="0"/>
                </a:rPr>
                <a:t>MOBILE &amp; TABLET PREVIEW</a:t>
              </a:r>
            </a:p>
          </p:txBody>
        </p:sp>
        <p:sp>
          <p:nvSpPr>
            <p:cNvPr id="17" name="TextBox 16">
              <a:extLst>
                <a:ext uri="{FF2B5EF4-FFF2-40B4-BE49-F238E27FC236}">
                  <a16:creationId xmlns:a16="http://schemas.microsoft.com/office/drawing/2014/main" id="{50A43DDB-64A4-AA48-A54F-88C7D48ED33D}"/>
                </a:ext>
              </a:extLst>
            </p:cNvPr>
            <p:cNvSpPr txBox="1"/>
            <p:nvPr/>
          </p:nvSpPr>
          <p:spPr>
            <a:xfrm>
              <a:off x="12032928" y="1407238"/>
              <a:ext cx="4084773" cy="338554"/>
            </a:xfrm>
            <a:prstGeom prst="rect">
              <a:avLst/>
            </a:prstGeom>
            <a:noFill/>
          </p:spPr>
          <p:txBody>
            <a:bodyPr wrap="none" rtlCol="0">
              <a:spAutoFit/>
            </a:bodyPr>
            <a:lstStyle/>
            <a:p>
              <a:r>
                <a:rPr lang="en-US" sz="1600" spc="1200" dirty="0">
                  <a:latin typeface="Montserrat" charset="0"/>
                  <a:ea typeface="Montserrat" charset="0"/>
                  <a:cs typeface="Montserrat" charset="0"/>
                </a:rPr>
                <a:t>DEMONSTRATION</a:t>
              </a:r>
            </a:p>
          </p:txBody>
        </p:sp>
      </p:grpSp>
      <p:sp>
        <p:nvSpPr>
          <p:cNvPr id="24" name="TextBox 23">
            <a:extLst>
              <a:ext uri="{FF2B5EF4-FFF2-40B4-BE49-F238E27FC236}">
                <a16:creationId xmlns:a16="http://schemas.microsoft.com/office/drawing/2014/main" id="{84D2D466-5AA5-DE4A-B45F-D0A350AE5A80}"/>
              </a:ext>
            </a:extLst>
          </p:cNvPr>
          <p:cNvSpPr txBox="1"/>
          <p:nvPr/>
        </p:nvSpPr>
        <p:spPr>
          <a:xfrm>
            <a:off x="15259474" y="11151091"/>
            <a:ext cx="7718060" cy="1088888"/>
          </a:xfrm>
          <a:prstGeom prst="rect">
            <a:avLst/>
          </a:prstGeom>
          <a:noFill/>
        </p:spPr>
        <p:txBody>
          <a:bodyPr wrap="square" rtlCol="0">
            <a:spAutoFit/>
          </a:bodyPr>
          <a:lstStyle/>
          <a:p>
            <a:pPr algn="r">
              <a:lnSpc>
                <a:spcPts val="4080"/>
              </a:lnSpc>
            </a:pPr>
            <a:r>
              <a:rPr lang="en-US" sz="2800" spc="300" dirty="0">
                <a:latin typeface="Lato Light" panose="020F0502020204030203" pitchFamily="34" charset="0"/>
                <a:ea typeface="Lato Light" panose="020F0502020204030203" pitchFamily="34" charset="0"/>
                <a:cs typeface="Lato Light" panose="020F0502020204030203" pitchFamily="34" charset="0"/>
              </a:rPr>
              <a:t>FULLY RESPONSIVE WEB APPLICATION</a:t>
            </a:r>
          </a:p>
        </p:txBody>
      </p:sp>
      <p:pic>
        <p:nvPicPr>
          <p:cNvPr id="6" name="Picture 5">
            <a:extLst>
              <a:ext uri="{FF2B5EF4-FFF2-40B4-BE49-F238E27FC236}">
                <a16:creationId xmlns:a16="http://schemas.microsoft.com/office/drawing/2014/main" id="{10F06E94-592E-D744-9AE8-CBCCE50B2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674" y="511628"/>
            <a:ext cx="17740992" cy="12692743"/>
          </a:xfrm>
          <a:prstGeom prst="rect">
            <a:avLst/>
          </a:prstGeom>
        </p:spPr>
      </p:pic>
      <p:pic>
        <p:nvPicPr>
          <p:cNvPr id="13" name="Graphic 12">
            <a:extLst>
              <a:ext uri="{FF2B5EF4-FFF2-40B4-BE49-F238E27FC236}">
                <a16:creationId xmlns:a16="http://schemas.microsoft.com/office/drawing/2014/main" id="{47FFE353-E082-8C4C-902F-85E4BEBC7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67934" y="942621"/>
            <a:ext cx="609600" cy="1066800"/>
          </a:xfrm>
          <a:prstGeom prst="rect">
            <a:avLst/>
          </a:prstGeom>
        </p:spPr>
      </p:pic>
    </p:spTree>
    <p:extLst>
      <p:ext uri="{BB962C8B-B14F-4D97-AF65-F5344CB8AC3E}">
        <p14:creationId xmlns:p14="http://schemas.microsoft.com/office/powerpoint/2010/main" val="275584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FC4561B-11EE-6F46-827F-41EB966FB184}"/>
              </a:ext>
            </a:extLst>
          </p:cNvPr>
          <p:cNvSpPr txBox="1"/>
          <p:nvPr/>
        </p:nvSpPr>
        <p:spPr>
          <a:xfrm>
            <a:off x="1511250" y="2060937"/>
            <a:ext cx="7460311" cy="1754326"/>
          </a:xfrm>
          <a:prstGeom prst="rect">
            <a:avLst/>
          </a:prstGeom>
          <a:noFill/>
        </p:spPr>
        <p:txBody>
          <a:bodyPr wrap="square" rtlCol="0">
            <a:spAutoFit/>
          </a:bodyPr>
          <a:lstStyle/>
          <a:p>
            <a:r>
              <a:rPr lang="en-US" sz="5400" b="1" spc="600" dirty="0">
                <a:solidFill>
                  <a:schemeClr val="tx2"/>
                </a:solidFill>
                <a:latin typeface="Montserrat" charset="0"/>
                <a:ea typeface="Montserrat" charset="0"/>
                <a:cs typeface="Montserrat" charset="0"/>
              </a:rPr>
              <a:t>UNIQUENESS OF</a:t>
            </a:r>
          </a:p>
          <a:p>
            <a:r>
              <a:rPr lang="en-US" sz="5400" b="1" spc="600" dirty="0">
                <a:solidFill>
                  <a:schemeClr val="tx2"/>
                </a:solidFill>
                <a:latin typeface="Montserrat" charset="0"/>
                <a:ea typeface="Montserrat" charset="0"/>
                <a:cs typeface="Montserrat" charset="0"/>
              </a:rPr>
              <a:t>FIFTHSTRATEGY</a:t>
            </a:r>
          </a:p>
        </p:txBody>
      </p:sp>
      <p:sp>
        <p:nvSpPr>
          <p:cNvPr id="27" name="TextBox 26">
            <a:extLst>
              <a:ext uri="{FF2B5EF4-FFF2-40B4-BE49-F238E27FC236}">
                <a16:creationId xmlns:a16="http://schemas.microsoft.com/office/drawing/2014/main" id="{0E17845E-F3C2-D747-911C-ABB4851FAA06}"/>
              </a:ext>
            </a:extLst>
          </p:cNvPr>
          <p:cNvSpPr txBox="1"/>
          <p:nvPr/>
        </p:nvSpPr>
        <p:spPr>
          <a:xfrm>
            <a:off x="1543907" y="1600799"/>
            <a:ext cx="1082348" cy="338554"/>
          </a:xfrm>
          <a:prstGeom prst="rect">
            <a:avLst/>
          </a:prstGeom>
          <a:noFill/>
        </p:spPr>
        <p:txBody>
          <a:bodyPr wrap="none" rtlCol="0">
            <a:spAutoFit/>
          </a:bodyPr>
          <a:lstStyle/>
          <a:p>
            <a:r>
              <a:rPr lang="en-US" sz="1600" spc="1200" dirty="0">
                <a:latin typeface="Montserrat" charset="0"/>
                <a:ea typeface="Montserrat" charset="0"/>
                <a:cs typeface="Montserrat" charset="0"/>
              </a:rPr>
              <a:t>USP</a:t>
            </a:r>
          </a:p>
        </p:txBody>
      </p:sp>
      <p:sp>
        <p:nvSpPr>
          <p:cNvPr id="14" name="TextBox 13">
            <a:extLst>
              <a:ext uri="{FF2B5EF4-FFF2-40B4-BE49-F238E27FC236}">
                <a16:creationId xmlns:a16="http://schemas.microsoft.com/office/drawing/2014/main" id="{BBC94C1C-54B9-404D-91A4-FFB4863AC4DA}"/>
              </a:ext>
            </a:extLst>
          </p:cNvPr>
          <p:cNvSpPr txBox="1"/>
          <p:nvPr/>
        </p:nvSpPr>
        <p:spPr>
          <a:xfrm>
            <a:off x="1511250" y="5149840"/>
            <a:ext cx="8844330" cy="3416320"/>
          </a:xfrm>
          <a:prstGeom prst="rect">
            <a:avLst/>
          </a:prstGeom>
          <a:noFill/>
        </p:spPr>
        <p:txBody>
          <a:bodyPr wrap="square" rtlCol="0">
            <a:spAutoFit/>
          </a:bodyPr>
          <a:lstStyle/>
          <a:p>
            <a:r>
              <a:rPr lang="en-IN" dirty="0" err="1">
                <a:latin typeface="Lato Light" panose="020F0502020204030203" pitchFamily="34" charset="0"/>
                <a:ea typeface="Lato Light" panose="020F0502020204030203" pitchFamily="34" charset="0"/>
                <a:cs typeface="Lato Light" panose="020F0502020204030203" pitchFamily="34" charset="0"/>
              </a:rPr>
              <a:t>FifthStrategy</a:t>
            </a:r>
            <a:r>
              <a:rPr lang="en-IN" dirty="0">
                <a:latin typeface="Lato Light" panose="020F0502020204030203" pitchFamily="34" charset="0"/>
                <a:ea typeface="Lato Light" panose="020F0502020204030203" pitchFamily="34" charset="0"/>
                <a:cs typeface="Lato Light" panose="020F0502020204030203" pitchFamily="34" charset="0"/>
              </a:rPr>
              <a:t> targets the common people who have little to no knowledge of stock market and trading.</a:t>
            </a:r>
          </a:p>
          <a:p>
            <a:r>
              <a:rPr lang="en-IN" dirty="0">
                <a:latin typeface="Lato Light" panose="020F0502020204030203" pitchFamily="34" charset="0"/>
                <a:ea typeface="Lato Light" panose="020F0502020204030203" pitchFamily="34" charset="0"/>
                <a:cs typeface="Lato Light" panose="020F0502020204030203" pitchFamily="34" charset="0"/>
              </a:rPr>
              <a:t>We provides a easy to use platform for these people to enter stock market and earn money.</a:t>
            </a:r>
          </a:p>
        </p:txBody>
      </p:sp>
      <p:pic>
        <p:nvPicPr>
          <p:cNvPr id="9" name="Picture 8">
            <a:extLst>
              <a:ext uri="{FF2B5EF4-FFF2-40B4-BE49-F238E27FC236}">
                <a16:creationId xmlns:a16="http://schemas.microsoft.com/office/drawing/2014/main" id="{AC68BE88-3907-4745-B672-DC52584E0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072" y="1146651"/>
            <a:ext cx="14380303" cy="11958089"/>
          </a:xfrm>
          <a:prstGeom prst="rect">
            <a:avLst/>
          </a:prstGeom>
        </p:spPr>
      </p:pic>
      <p:pic>
        <p:nvPicPr>
          <p:cNvPr id="19" name="Graphic 18">
            <a:extLst>
              <a:ext uri="{FF2B5EF4-FFF2-40B4-BE49-F238E27FC236}">
                <a16:creationId xmlns:a16="http://schemas.microsoft.com/office/drawing/2014/main" id="{EAD0B08B-37F8-814A-B550-849DFC64A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0281" y="11655063"/>
            <a:ext cx="609600" cy="1066800"/>
          </a:xfrm>
          <a:prstGeom prst="rect">
            <a:avLst/>
          </a:prstGeom>
        </p:spPr>
      </p:pic>
    </p:spTree>
    <p:extLst>
      <p:ext uri="{BB962C8B-B14F-4D97-AF65-F5344CB8AC3E}">
        <p14:creationId xmlns:p14="http://schemas.microsoft.com/office/powerpoint/2010/main" val="372399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FC4561B-11EE-6F46-827F-41EB966FB184}"/>
              </a:ext>
            </a:extLst>
          </p:cNvPr>
          <p:cNvSpPr txBox="1"/>
          <p:nvPr/>
        </p:nvSpPr>
        <p:spPr>
          <a:xfrm>
            <a:off x="1400494" y="1591951"/>
            <a:ext cx="6745757" cy="923330"/>
          </a:xfrm>
          <a:prstGeom prst="rect">
            <a:avLst/>
          </a:prstGeom>
          <a:noFill/>
        </p:spPr>
        <p:txBody>
          <a:bodyPr wrap="none" rtlCol="0">
            <a:spAutoFit/>
          </a:bodyPr>
          <a:lstStyle/>
          <a:p>
            <a:r>
              <a:rPr lang="en-US" sz="5400" b="1" spc="600" dirty="0">
                <a:solidFill>
                  <a:schemeClr val="tx2"/>
                </a:solidFill>
                <a:latin typeface="Montserrat" charset="0"/>
                <a:ea typeface="Montserrat" charset="0"/>
                <a:cs typeface="Montserrat" charset="0"/>
              </a:rPr>
              <a:t>FUTURE SCOPE</a:t>
            </a:r>
          </a:p>
        </p:txBody>
      </p:sp>
      <p:sp>
        <p:nvSpPr>
          <p:cNvPr id="19" name="TextBox 18">
            <a:extLst>
              <a:ext uri="{FF2B5EF4-FFF2-40B4-BE49-F238E27FC236}">
                <a16:creationId xmlns:a16="http://schemas.microsoft.com/office/drawing/2014/main" id="{7580CEBE-2495-B941-9D76-99BEB4230E30}"/>
              </a:ext>
            </a:extLst>
          </p:cNvPr>
          <p:cNvSpPr txBox="1"/>
          <p:nvPr/>
        </p:nvSpPr>
        <p:spPr>
          <a:xfrm>
            <a:off x="1400493" y="3573948"/>
            <a:ext cx="7535589" cy="5324535"/>
          </a:xfrm>
          <a:prstGeom prst="rect">
            <a:avLst/>
          </a:prstGeom>
          <a:noFill/>
        </p:spPr>
        <p:txBody>
          <a:bodyPr wrap="square" rtlCol="0">
            <a:spAutoFit/>
          </a:bodyPr>
          <a:lstStyle/>
          <a:p>
            <a:pPr marL="571500" indent="-571500">
              <a:buFont typeface="Arial" panose="020B0604020202020204" pitchFamily="34" charset="0"/>
              <a:buChar char="•"/>
            </a:pPr>
            <a:r>
              <a:rPr lang="en-IN" sz="3400" dirty="0">
                <a:latin typeface="Lato Light" panose="020F0502020204030203" pitchFamily="34" charset="0"/>
                <a:ea typeface="Lato Light" panose="020F0502020204030203" pitchFamily="34" charset="0"/>
                <a:cs typeface="Lato Light" panose="020F0502020204030203" pitchFamily="34" charset="0"/>
              </a:rPr>
              <a:t>Buy more or less shares depending upon the risk factors provided the user.</a:t>
            </a:r>
          </a:p>
          <a:p>
            <a:endParaRPr lang="en-IN" sz="3400" dirty="0">
              <a:latin typeface="Lato Light" panose="020F0502020204030203" pitchFamily="34" charset="0"/>
              <a:ea typeface="Lato Light" panose="020F0502020204030203" pitchFamily="34" charset="0"/>
              <a:cs typeface="Lato Light" panose="020F0502020204030203" pitchFamily="34" charset="0"/>
            </a:endParaRPr>
          </a:p>
          <a:p>
            <a:pPr marL="571500" indent="-571500">
              <a:buFont typeface="Arial" panose="020B0604020202020204" pitchFamily="34" charset="0"/>
              <a:buChar char="•"/>
            </a:pPr>
            <a:r>
              <a:rPr lang="en-IN" sz="3400" dirty="0">
                <a:latin typeface="Lato Light" panose="020F0502020204030203" pitchFamily="34" charset="0"/>
                <a:ea typeface="Lato Light" panose="020F0502020204030203" pitchFamily="34" charset="0"/>
                <a:cs typeface="Lato Light" panose="020F0502020204030203" pitchFamily="34" charset="0"/>
              </a:rPr>
              <a:t>Buy shares of various companies for better risk management.</a:t>
            </a:r>
          </a:p>
          <a:p>
            <a:endParaRPr lang="en-IN" sz="3400" dirty="0">
              <a:latin typeface="Lato Light" panose="020F0502020204030203" pitchFamily="34" charset="0"/>
              <a:ea typeface="Lato Light" panose="020F0502020204030203" pitchFamily="34" charset="0"/>
              <a:cs typeface="Lato Light" panose="020F0502020204030203" pitchFamily="34" charset="0"/>
            </a:endParaRPr>
          </a:p>
          <a:p>
            <a:pPr marL="571500" indent="-571500">
              <a:buFont typeface="Arial" panose="020B0604020202020204" pitchFamily="34" charset="0"/>
              <a:buChar char="•"/>
            </a:pPr>
            <a:r>
              <a:rPr lang="en-IN" sz="3400" dirty="0">
                <a:latin typeface="Lato Light" panose="020F0502020204030203" pitchFamily="34" charset="0"/>
                <a:ea typeface="Lato Light" panose="020F0502020204030203" pitchFamily="34" charset="0"/>
                <a:cs typeface="Lato Light" panose="020F0502020204030203" pitchFamily="34" charset="0"/>
              </a:rPr>
              <a:t>Integrate sentiment analysis to better analyse and predict the upcoming trend.</a:t>
            </a:r>
          </a:p>
        </p:txBody>
      </p:sp>
      <p:pic>
        <p:nvPicPr>
          <p:cNvPr id="6" name="Graphic 5">
            <a:extLst>
              <a:ext uri="{FF2B5EF4-FFF2-40B4-BE49-F238E27FC236}">
                <a16:creationId xmlns:a16="http://schemas.microsoft.com/office/drawing/2014/main" id="{42F8A0CA-D099-D747-B74D-E82A8071B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0493" y="11625404"/>
            <a:ext cx="609600" cy="1066800"/>
          </a:xfrm>
          <a:prstGeom prst="rect">
            <a:avLst/>
          </a:prstGeom>
        </p:spPr>
      </p:pic>
      <p:sp>
        <p:nvSpPr>
          <p:cNvPr id="9" name="TextBox 8">
            <a:extLst>
              <a:ext uri="{FF2B5EF4-FFF2-40B4-BE49-F238E27FC236}">
                <a16:creationId xmlns:a16="http://schemas.microsoft.com/office/drawing/2014/main" id="{92469F0C-1B5D-5B4D-864C-57BC32CEBA36}"/>
              </a:ext>
            </a:extLst>
          </p:cNvPr>
          <p:cNvSpPr txBox="1"/>
          <p:nvPr/>
        </p:nvSpPr>
        <p:spPr>
          <a:xfrm>
            <a:off x="1400494" y="2437771"/>
            <a:ext cx="3054041" cy="523220"/>
          </a:xfrm>
          <a:prstGeom prst="rect">
            <a:avLst/>
          </a:prstGeom>
          <a:noFill/>
        </p:spPr>
        <p:txBody>
          <a:bodyPr wrap="none" rtlCol="0">
            <a:spAutoFit/>
          </a:bodyPr>
          <a:lstStyle/>
          <a:p>
            <a:r>
              <a:rPr lang="en-US" sz="2800" b="1" spc="600" dirty="0">
                <a:solidFill>
                  <a:schemeClr val="tx2"/>
                </a:solidFill>
                <a:latin typeface="Montserrat" charset="0"/>
                <a:ea typeface="Montserrat" charset="0"/>
                <a:cs typeface="Montserrat" charset="0"/>
              </a:rPr>
              <a:t>TECHNICAL</a:t>
            </a:r>
          </a:p>
        </p:txBody>
      </p:sp>
      <p:pic>
        <p:nvPicPr>
          <p:cNvPr id="20" name="Picture Placeholder 19">
            <a:extLst>
              <a:ext uri="{FF2B5EF4-FFF2-40B4-BE49-F238E27FC236}">
                <a16:creationId xmlns:a16="http://schemas.microsoft.com/office/drawing/2014/main" id="{FD677695-7FCB-0244-BD2C-E3804798D49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9795" b="19795"/>
          <a:stretch>
            <a:fillRect/>
          </a:stretch>
        </p:blipFill>
        <p:spPr>
          <a:xfrm>
            <a:off x="11056557" y="-1"/>
            <a:ext cx="11231774" cy="10177611"/>
          </a:xfrm>
        </p:spPr>
      </p:pic>
    </p:spTree>
    <p:extLst>
      <p:ext uri="{BB962C8B-B14F-4D97-AF65-F5344CB8AC3E}">
        <p14:creationId xmlns:p14="http://schemas.microsoft.com/office/powerpoint/2010/main" val="351719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FC4561B-11EE-6F46-827F-41EB966FB184}"/>
              </a:ext>
            </a:extLst>
          </p:cNvPr>
          <p:cNvSpPr txBox="1"/>
          <p:nvPr/>
        </p:nvSpPr>
        <p:spPr>
          <a:xfrm>
            <a:off x="13424854" y="2254890"/>
            <a:ext cx="6745757" cy="923330"/>
          </a:xfrm>
          <a:prstGeom prst="rect">
            <a:avLst/>
          </a:prstGeom>
          <a:noFill/>
        </p:spPr>
        <p:txBody>
          <a:bodyPr wrap="none" rtlCol="0">
            <a:spAutoFit/>
          </a:bodyPr>
          <a:lstStyle/>
          <a:p>
            <a:r>
              <a:rPr lang="en-US" sz="5400" b="1" spc="600" dirty="0">
                <a:solidFill>
                  <a:schemeClr val="tx2"/>
                </a:solidFill>
                <a:latin typeface="Montserrat" charset="0"/>
                <a:ea typeface="Montserrat" charset="0"/>
                <a:cs typeface="Montserrat" charset="0"/>
              </a:rPr>
              <a:t>FUTURE SCOPE</a:t>
            </a:r>
          </a:p>
        </p:txBody>
      </p:sp>
      <p:sp>
        <p:nvSpPr>
          <p:cNvPr id="19" name="TextBox 18">
            <a:extLst>
              <a:ext uri="{FF2B5EF4-FFF2-40B4-BE49-F238E27FC236}">
                <a16:creationId xmlns:a16="http://schemas.microsoft.com/office/drawing/2014/main" id="{7580CEBE-2495-B941-9D76-99BEB4230E30}"/>
              </a:ext>
            </a:extLst>
          </p:cNvPr>
          <p:cNvSpPr txBox="1"/>
          <p:nvPr/>
        </p:nvSpPr>
        <p:spPr>
          <a:xfrm>
            <a:off x="13424853" y="4596100"/>
            <a:ext cx="9069387" cy="3231654"/>
          </a:xfrm>
          <a:prstGeom prst="rect">
            <a:avLst/>
          </a:prstGeom>
          <a:noFill/>
        </p:spPr>
        <p:txBody>
          <a:bodyPr wrap="square" rtlCol="0">
            <a:spAutoFit/>
          </a:bodyPr>
          <a:lstStyle/>
          <a:p>
            <a:pPr marL="571500" indent="-571500">
              <a:buFont typeface="Arial" panose="020B0604020202020204" pitchFamily="34" charset="0"/>
              <a:buChar char="•"/>
            </a:pPr>
            <a:r>
              <a:rPr lang="en-IN" sz="3400" dirty="0">
                <a:latin typeface="Lato Light" panose="020F0502020204030203" pitchFamily="34" charset="0"/>
                <a:ea typeface="Lato Light" panose="020F0502020204030203" pitchFamily="34" charset="0"/>
                <a:cs typeface="Lato Light" panose="020F0502020204030203" pitchFamily="34" charset="0"/>
              </a:rPr>
              <a:t>5% of profit, charged on every withdrawal.</a:t>
            </a:r>
          </a:p>
          <a:p>
            <a:pPr marL="571500" indent="-571500">
              <a:buFont typeface="Arial" panose="020B0604020202020204" pitchFamily="34" charset="0"/>
              <a:buChar char="•"/>
            </a:pPr>
            <a:endParaRPr lang="en-IN" sz="3400" dirty="0">
              <a:latin typeface="Lato Light" panose="020F0502020204030203" pitchFamily="34" charset="0"/>
              <a:ea typeface="Lato Light" panose="020F0502020204030203" pitchFamily="34" charset="0"/>
              <a:cs typeface="Lato Light" panose="020F0502020204030203" pitchFamily="34" charset="0"/>
            </a:endParaRPr>
          </a:p>
          <a:p>
            <a:pPr marL="571500" indent="-571500">
              <a:buFont typeface="Arial" panose="020B0604020202020204" pitchFamily="34" charset="0"/>
              <a:buChar char="•"/>
            </a:pPr>
            <a:r>
              <a:rPr lang="en-IN" sz="3400" dirty="0">
                <a:latin typeface="Lato Light" panose="020F0502020204030203" pitchFamily="34" charset="0"/>
                <a:ea typeface="Lato Light" panose="020F0502020204030203" pitchFamily="34" charset="0"/>
                <a:cs typeface="Lato Light" panose="020F0502020204030203" pitchFamily="34" charset="0"/>
              </a:rPr>
              <a:t>Provide SaaS by suggesting stocks to purchase and sell rather than direct selling or purchasing.</a:t>
            </a:r>
          </a:p>
          <a:p>
            <a:pPr marL="571500" indent="-571500">
              <a:buFont typeface="Arial" panose="020B0604020202020204" pitchFamily="34" charset="0"/>
              <a:buChar char="•"/>
            </a:pPr>
            <a:endParaRPr lang="en-IN" sz="34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6" name="Graphic 5">
            <a:extLst>
              <a:ext uri="{FF2B5EF4-FFF2-40B4-BE49-F238E27FC236}">
                <a16:creationId xmlns:a16="http://schemas.microsoft.com/office/drawing/2014/main" id="{42F8A0CA-D099-D747-B74D-E82A8071B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88793" y="11769561"/>
            <a:ext cx="609600" cy="1066800"/>
          </a:xfrm>
          <a:prstGeom prst="rect">
            <a:avLst/>
          </a:prstGeom>
        </p:spPr>
      </p:pic>
      <p:sp>
        <p:nvSpPr>
          <p:cNvPr id="9" name="TextBox 8">
            <a:extLst>
              <a:ext uri="{FF2B5EF4-FFF2-40B4-BE49-F238E27FC236}">
                <a16:creationId xmlns:a16="http://schemas.microsoft.com/office/drawing/2014/main" id="{92469F0C-1B5D-5B4D-864C-57BC32CEBA36}"/>
              </a:ext>
            </a:extLst>
          </p:cNvPr>
          <p:cNvSpPr txBox="1"/>
          <p:nvPr/>
        </p:nvSpPr>
        <p:spPr>
          <a:xfrm>
            <a:off x="13424854" y="3100710"/>
            <a:ext cx="2693366" cy="523220"/>
          </a:xfrm>
          <a:prstGeom prst="rect">
            <a:avLst/>
          </a:prstGeom>
          <a:noFill/>
        </p:spPr>
        <p:txBody>
          <a:bodyPr wrap="none" rtlCol="0">
            <a:spAutoFit/>
          </a:bodyPr>
          <a:lstStyle/>
          <a:p>
            <a:r>
              <a:rPr lang="en-US" sz="2800" b="1" spc="600" dirty="0">
                <a:solidFill>
                  <a:schemeClr val="tx2"/>
                </a:solidFill>
                <a:latin typeface="Montserrat" charset="0"/>
                <a:ea typeface="Montserrat" charset="0"/>
                <a:cs typeface="Montserrat" charset="0"/>
              </a:rPr>
              <a:t>BUSINESS</a:t>
            </a:r>
          </a:p>
        </p:txBody>
      </p:sp>
      <p:pic>
        <p:nvPicPr>
          <p:cNvPr id="5" name="Picture Placeholder 4">
            <a:extLst>
              <a:ext uri="{FF2B5EF4-FFF2-40B4-BE49-F238E27FC236}">
                <a16:creationId xmlns:a16="http://schemas.microsoft.com/office/drawing/2014/main" id="{0D172BFA-9352-174F-83F9-AF9816A8776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3196" r="13196"/>
          <a:stretch>
            <a:fillRect/>
          </a:stretch>
        </p:blipFill>
        <p:spPr>
          <a:xfrm>
            <a:off x="0" y="1591950"/>
            <a:ext cx="11231774" cy="10177611"/>
          </a:xfrm>
        </p:spPr>
      </p:pic>
    </p:spTree>
    <p:extLst>
      <p:ext uri="{BB962C8B-B14F-4D97-AF65-F5344CB8AC3E}">
        <p14:creationId xmlns:p14="http://schemas.microsoft.com/office/powerpoint/2010/main" val="174546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imagen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161" b="7161"/>
          <a:stretch>
            <a:fillRect/>
          </a:stretch>
        </p:blipFill>
        <p:spPr/>
      </p:pic>
      <p:sp>
        <p:nvSpPr>
          <p:cNvPr id="13" name="Rectangle 12">
            <a:extLst>
              <a:ext uri="{FF2B5EF4-FFF2-40B4-BE49-F238E27FC236}">
                <a16:creationId xmlns:a16="http://schemas.microsoft.com/office/drawing/2014/main" id="{D5A495C3-0FB4-F64C-9124-A9D15448DA5F}"/>
              </a:ext>
            </a:extLst>
          </p:cNvPr>
          <p:cNvSpPr/>
          <p:nvPr/>
        </p:nvSpPr>
        <p:spPr>
          <a:xfrm>
            <a:off x="0" y="0"/>
            <a:ext cx="24377648" cy="13716000"/>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 name="Group 4">
            <a:extLst>
              <a:ext uri="{FF2B5EF4-FFF2-40B4-BE49-F238E27FC236}">
                <a16:creationId xmlns:a16="http://schemas.microsoft.com/office/drawing/2014/main" id="{48E5674E-0353-DC4A-B9B5-28FBEC95099A}"/>
              </a:ext>
            </a:extLst>
          </p:cNvPr>
          <p:cNvGrpSpPr/>
          <p:nvPr/>
        </p:nvGrpSpPr>
        <p:grpSpPr>
          <a:xfrm>
            <a:off x="2461260" y="2283904"/>
            <a:ext cx="17312640" cy="1892472"/>
            <a:chOff x="1844042" y="698053"/>
            <a:chExt cx="17312640" cy="1892472"/>
          </a:xfrm>
        </p:grpSpPr>
        <p:sp>
          <p:nvSpPr>
            <p:cNvPr id="12" name="TextBox 11">
              <a:extLst>
                <a:ext uri="{FF2B5EF4-FFF2-40B4-BE49-F238E27FC236}">
                  <a16:creationId xmlns:a16="http://schemas.microsoft.com/office/drawing/2014/main" id="{BB66FA5F-16B3-494F-ADDC-573C4D831920}"/>
                </a:ext>
              </a:extLst>
            </p:cNvPr>
            <p:cNvSpPr txBox="1"/>
            <p:nvPr/>
          </p:nvSpPr>
          <p:spPr>
            <a:xfrm>
              <a:off x="1844042" y="698053"/>
              <a:ext cx="17312640" cy="1631216"/>
            </a:xfrm>
            <a:prstGeom prst="rect">
              <a:avLst/>
            </a:prstGeom>
            <a:noFill/>
          </p:spPr>
          <p:txBody>
            <a:bodyPr wrap="square" rtlCol="0">
              <a:spAutoFit/>
            </a:bodyPr>
            <a:lstStyle/>
            <a:p>
              <a:r>
                <a:rPr lang="en-US" sz="10000" b="1" spc="3000" dirty="0">
                  <a:solidFill>
                    <a:schemeClr val="bg1"/>
                  </a:solidFill>
                  <a:latin typeface="Nexa Bold" panose="02000000000000000000" pitchFamily="2" charset="0"/>
                  <a:ea typeface="Montserrat" charset="0"/>
                  <a:cs typeface="Montserrat" charset="0"/>
                </a:rPr>
                <a:t>ANY QUESTIONS?</a:t>
              </a:r>
              <a:endParaRPr lang="en-US" sz="10000" spc="3000" dirty="0">
                <a:solidFill>
                  <a:schemeClr val="bg1"/>
                </a:solidFill>
                <a:latin typeface="Nexa Light" panose="02000000000000000000" pitchFamily="2" charset="0"/>
                <a:ea typeface="Montserrat" charset="0"/>
                <a:cs typeface="Montserrat" charset="0"/>
              </a:endParaRPr>
            </a:p>
          </p:txBody>
        </p:sp>
        <p:cxnSp>
          <p:nvCxnSpPr>
            <p:cNvPr id="9" name="Straight Connector 8">
              <a:extLst>
                <a:ext uri="{FF2B5EF4-FFF2-40B4-BE49-F238E27FC236}">
                  <a16:creationId xmlns:a16="http://schemas.microsoft.com/office/drawing/2014/main" id="{2844EDB3-03C0-564C-AFE2-A1DD5C3E4112}"/>
                </a:ext>
              </a:extLst>
            </p:cNvPr>
            <p:cNvCxnSpPr>
              <a:cxnSpLocks/>
            </p:cNvCxnSpPr>
            <p:nvPr/>
          </p:nvCxnSpPr>
          <p:spPr>
            <a:xfrm flipH="1">
              <a:off x="1844042" y="2590525"/>
              <a:ext cx="13842124"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50319D4C-C082-C74F-8A59-D4A35A1F8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65114" y="11595381"/>
            <a:ext cx="609600" cy="1066800"/>
          </a:xfrm>
          <a:prstGeom prst="rect">
            <a:avLst/>
          </a:prstGeom>
        </p:spPr>
      </p:pic>
    </p:spTree>
    <p:extLst>
      <p:ext uri="{BB962C8B-B14F-4D97-AF65-F5344CB8AC3E}">
        <p14:creationId xmlns:p14="http://schemas.microsoft.com/office/powerpoint/2010/main" val="4125415010"/>
      </p:ext>
    </p:extLst>
  </p:cSld>
  <p:clrMapOvr>
    <a:masterClrMapping/>
  </p:clrMapOvr>
</p:sld>
</file>

<file path=ppt/theme/theme1.xml><?xml version="1.0" encoding="utf-8"?>
<a:theme xmlns:a="http://schemas.openxmlformats.org/drawingml/2006/main" name="Office Theme">
  <a:themeElements>
    <a:clrScheme name="n 32">
      <a:dk1>
        <a:srgbClr val="737572"/>
      </a:dk1>
      <a:lt1>
        <a:srgbClr val="FFFFFF"/>
      </a:lt1>
      <a:dk2>
        <a:srgbClr val="2B2C2B"/>
      </a:dk2>
      <a:lt2>
        <a:srgbClr val="FFFFFF"/>
      </a:lt2>
      <a:accent1>
        <a:srgbClr val="A7C0D5"/>
      </a:accent1>
      <a:accent2>
        <a:srgbClr val="DAD9CE"/>
      </a:accent2>
      <a:accent3>
        <a:srgbClr val="B1A89A"/>
      </a:accent3>
      <a:accent4>
        <a:srgbClr val="A7C0D5"/>
      </a:accent4>
      <a:accent5>
        <a:srgbClr val="DAD9CE"/>
      </a:accent5>
      <a:accent6>
        <a:srgbClr val="B1A89A"/>
      </a:accent6>
      <a:hlink>
        <a:srgbClr val="1E9272"/>
      </a:hlink>
      <a:folHlink>
        <a:srgbClr val="AC2624"/>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95081</TotalTime>
  <Words>259</Words>
  <Application>Microsoft Macintosh PowerPoint</Application>
  <PresentationFormat>Custom</PresentationFormat>
  <Paragraphs>39</Paragraphs>
  <Slides>10</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Calibri Light</vt:lpstr>
      <vt:lpstr>Lato Light</vt:lpstr>
      <vt:lpstr>Montserrat</vt:lpstr>
      <vt:lpstr>Montserrat Light</vt:lpstr>
      <vt:lpstr>Nexa Bold</vt:lpstr>
      <vt:lpstr>Nexa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Anmol Jain</cp:lastModifiedBy>
  <cp:revision>16040</cp:revision>
  <dcterms:created xsi:type="dcterms:W3CDTF">2014-11-12T21:47:38Z</dcterms:created>
  <dcterms:modified xsi:type="dcterms:W3CDTF">2019-10-20T12:28:52Z</dcterms:modified>
  <cp:category/>
</cp:coreProperties>
</file>